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60" r:id="rId2"/>
    <p:sldId id="261" r:id="rId3"/>
    <p:sldId id="264" r:id="rId4"/>
    <p:sldId id="263" r:id="rId5"/>
    <p:sldId id="262" r:id="rId6"/>
    <p:sldId id="266" r:id="rId7"/>
    <p:sldId id="267" r:id="rId8"/>
    <p:sldId id="265" r:id="rId9"/>
    <p:sldId id="270" r:id="rId10"/>
    <p:sldId id="269" r:id="rId11"/>
    <p:sldId id="268" r:id="rId12"/>
    <p:sldId id="272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437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288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9896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07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10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641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851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71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224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000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28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685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722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12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03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30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212EE-729E-4878-BD4D-B3DBE3A68358}" type="datetimeFigureOut">
              <a:rPr lang="uk-UA" smtClean="0"/>
              <a:t>30.12.2024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F1E8AB-61CE-4C82-B4EE-5923007D5F1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95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0776" y="1046376"/>
            <a:ext cx="7313228" cy="5099900"/>
          </a:xfrm>
        </p:spPr>
        <p:txBody>
          <a:bodyPr/>
          <a:lstStyle/>
          <a:p>
            <a:pPr algn="ctr"/>
            <a:endParaRPr lang="uk-UA" sz="2800" dirty="0">
              <a:solidFill>
                <a:srgbClr val="0070C0"/>
              </a:solidFill>
            </a:endParaRPr>
          </a:p>
          <a:p>
            <a:pPr algn="ctr"/>
            <a:r>
              <a:rPr lang="uk-UA" sz="2800" dirty="0">
                <a:solidFill>
                  <a:srgbClr val="002060"/>
                </a:solidFill>
              </a:rPr>
              <a:t>Презентація </a:t>
            </a:r>
          </a:p>
          <a:p>
            <a:pPr algn="ctr"/>
            <a:r>
              <a:rPr lang="uk-UA" sz="2800" dirty="0">
                <a:solidFill>
                  <a:srgbClr val="002060"/>
                </a:solidFill>
              </a:rPr>
              <a:t>досвіду роботи </a:t>
            </a:r>
          </a:p>
          <a:p>
            <a:pPr algn="ctr"/>
            <a:r>
              <a:rPr lang="uk-UA" sz="2800" dirty="0">
                <a:solidFill>
                  <a:srgbClr val="002060"/>
                </a:solidFill>
              </a:rPr>
              <a:t>вчителя початкових класів </a:t>
            </a:r>
          </a:p>
          <a:p>
            <a:pPr algn="ctr"/>
            <a:r>
              <a:rPr lang="uk-UA" sz="2800" dirty="0">
                <a:solidFill>
                  <a:srgbClr val="002060"/>
                </a:solidFill>
              </a:rPr>
              <a:t>Дроздівської гімназії – початкової </a:t>
            </a:r>
          </a:p>
          <a:p>
            <a:pPr algn="ctr"/>
            <a:r>
              <a:rPr lang="uk-UA" sz="2800" dirty="0">
                <a:solidFill>
                  <a:srgbClr val="002060"/>
                </a:solidFill>
              </a:rPr>
              <a:t>школи</a:t>
            </a:r>
          </a:p>
          <a:p>
            <a:pPr algn="ctr"/>
            <a:r>
              <a:rPr lang="uk-UA" sz="2800" dirty="0" err="1">
                <a:solidFill>
                  <a:srgbClr val="002060"/>
                </a:solidFill>
              </a:rPr>
              <a:t>Схаб</a:t>
            </a:r>
            <a:r>
              <a:rPr lang="uk-UA" sz="2800" dirty="0">
                <a:solidFill>
                  <a:srgbClr val="002060"/>
                </a:solidFill>
              </a:rPr>
              <a:t> Людмили Миколаївни</a:t>
            </a:r>
          </a:p>
        </p:txBody>
      </p:sp>
    </p:spTree>
    <p:extLst>
      <p:ext uri="{BB962C8B-B14F-4D97-AF65-F5344CB8AC3E}">
        <p14:creationId xmlns:p14="http://schemas.microsoft.com/office/powerpoint/2010/main" val="14402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9706" y="433633"/>
            <a:ext cx="3930979" cy="11972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70C0"/>
                </a:solidFill>
              </a:rPr>
              <a:t>	</a:t>
            </a:r>
            <a:r>
              <a:rPr lang="uk-UA" sz="2800" b="1" dirty="0">
                <a:solidFill>
                  <a:srgbClr val="002060"/>
                </a:solidFill>
              </a:rPr>
              <a:t>Кольоровий тиждень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18F5F-3649-4F93-98C3-C807F2F47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694" y="433633"/>
            <a:ext cx="3544478" cy="35161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C8A345-5DD0-472B-844A-2F5CE5D89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439" y="933254"/>
            <a:ext cx="3148554" cy="32239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5443C9-DFC1-4507-82DE-345C246BC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796" y="933254"/>
            <a:ext cx="2721204" cy="31202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E1A060-7697-47BD-8327-C2D2E5E1B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61" y="3544478"/>
            <a:ext cx="3544478" cy="33135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42EB2C-7C05-4957-B087-D6F631B76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942" y="3879130"/>
            <a:ext cx="4405461" cy="30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3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5175" y="226243"/>
            <a:ext cx="4091233" cy="21398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b="1" dirty="0">
                <a:solidFill>
                  <a:srgbClr val="002060"/>
                </a:solidFill>
              </a:rPr>
              <a:t>Свято Андрія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945CB-1409-439C-AB62-CBAF4429E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83" y="970960"/>
            <a:ext cx="4377179" cy="2988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355C9C-8F6B-457A-806D-29FA810CF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28" y="3850847"/>
            <a:ext cx="3624410" cy="3007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8E2CBD-11D0-4F49-BCD4-69459245E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83" y="4091234"/>
            <a:ext cx="4377179" cy="27667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84A440-C5F1-4889-A501-07619BCEB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771" y="970960"/>
            <a:ext cx="4502870" cy="31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04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565150"/>
            <a:ext cx="2598739" cy="895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b="1" dirty="0">
                <a:solidFill>
                  <a:srgbClr val="002060"/>
                </a:solidFill>
              </a:rPr>
              <a:t>Екскурсі</a:t>
            </a:r>
            <a:r>
              <a:rPr lang="uk-UA" sz="2800" dirty="0">
                <a:solidFill>
                  <a:srgbClr val="002060"/>
                </a:solidFill>
              </a:rPr>
              <a:t>ї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8AD2B0-B41A-43D8-AEDB-522CAFEB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43" y="1146796"/>
            <a:ext cx="2309566" cy="3252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7F45C-F8DA-4A10-879D-4648AE83B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0" y="415827"/>
            <a:ext cx="2714920" cy="3657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6E08E4-980C-4413-A40D-C5EE5585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676" y="3615441"/>
            <a:ext cx="2927054" cy="3136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933E7A-701E-4FEA-AA96-6D7CEBF48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268" y="42682"/>
            <a:ext cx="3215238" cy="35727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4D32AA-66AA-47CD-913C-15BD043DC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043" y="42682"/>
            <a:ext cx="3192770" cy="35727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7C4B1F-56A1-433A-8515-C80397855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267" y="3721950"/>
            <a:ext cx="3215238" cy="3136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730FCB-C45E-4B89-B82D-E862BBAA8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7042" y="3721950"/>
            <a:ext cx="3268308" cy="31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6821" y="1451728"/>
            <a:ext cx="4780176" cy="46945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Вчитель – це скрипаль дитячих сердець: як поведе смичок, таку й мелодію почує.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CC3830-B559-491C-9BA4-F1C1F6E53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-28279"/>
            <a:ext cx="4543720" cy="61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15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1744" y="1461156"/>
            <a:ext cx="4862259" cy="46851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spc="-1" dirty="0">
                <a:solidFill>
                  <a:srgbClr val="002060"/>
                </a:solidFill>
                <a:latin typeface="Times New Roman"/>
              </a:rPr>
              <a:t>Закінчила Уманський державний педагогічний інститут ім. Тичини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uk-UA" sz="2800" spc="-1" dirty="0">
                <a:solidFill>
                  <a:srgbClr val="002060"/>
                </a:solidFill>
                <a:latin typeface="Times New Roman"/>
              </a:rPr>
              <a:t>   Педагогічний стаж: 26 років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uk-UA" sz="2800" spc="-1" dirty="0">
                <a:solidFill>
                  <a:srgbClr val="002060"/>
                </a:solidFill>
                <a:latin typeface="Times New Roman"/>
              </a:rPr>
              <a:t>   Старший вчитель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uk-UA" sz="2800" spc="-1" dirty="0">
                <a:solidFill>
                  <a:srgbClr val="002060"/>
                </a:solidFill>
                <a:latin typeface="Times New Roman"/>
              </a:rPr>
              <a:t>   Класний керівник 3 класу</a:t>
            </a:r>
            <a:br>
              <a:rPr lang="uk-UA" sz="2800" dirty="0">
                <a:solidFill>
                  <a:srgbClr val="002060"/>
                </a:solidFill>
              </a:rPr>
            </a:br>
            <a:endParaRPr lang="uk-UA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22A21B-44B0-4640-A6EF-482C8188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7" y="84840"/>
            <a:ext cx="4714777" cy="67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0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3A05CEF-2199-4811-98D1-A488088D12E2}"/>
              </a:ext>
            </a:extLst>
          </p:cNvPr>
          <p:cNvSpPr/>
          <p:nvPr/>
        </p:nvSpPr>
        <p:spPr>
          <a:xfrm>
            <a:off x="1923068" y="452487"/>
            <a:ext cx="7220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002060"/>
                </a:solidFill>
                <a:latin typeface="Т"/>
              </a:rPr>
              <a:t>Педагогічне</a:t>
            </a:r>
            <a:r>
              <a:rPr lang="ru-RU" sz="2400" b="1" i="1" dirty="0">
                <a:solidFill>
                  <a:srgbClr val="002060"/>
                </a:solidFill>
                <a:latin typeface="Т"/>
              </a:rPr>
              <a:t> кредо: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 « Як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запастися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терпінням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і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виявити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старання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, то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посіяні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насіння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знання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неодмінно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дадуть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Т"/>
              </a:rPr>
              <a:t>добрі</a:t>
            </a:r>
            <a:r>
              <a:rPr lang="ru-RU" sz="2400" i="1" dirty="0">
                <a:solidFill>
                  <a:srgbClr val="002060"/>
                </a:solidFill>
                <a:latin typeface="Т"/>
              </a:rPr>
              <a:t> сходи.»</a:t>
            </a:r>
            <a:endParaRPr lang="uk-UA" sz="2400" dirty="0">
              <a:solidFill>
                <a:srgbClr val="002060"/>
              </a:solidFill>
              <a:latin typeface="Т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23125-DA71-48EB-AE8E-4E6884939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545996"/>
            <a:ext cx="7968792" cy="53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8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742" y="952108"/>
            <a:ext cx="4089261" cy="527311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b="1" dirty="0">
                <a:solidFill>
                  <a:srgbClr val="002060"/>
                </a:solidFill>
              </a:rPr>
              <a:t>Мої завдання: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400" dirty="0">
                <a:solidFill>
                  <a:srgbClr val="002060"/>
                </a:solidFill>
              </a:rPr>
              <a:t>всебічно розвивати здібності кожної дитини,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400" dirty="0">
                <a:solidFill>
                  <a:srgbClr val="002060"/>
                </a:solidFill>
              </a:rPr>
              <a:t>розвивати мовленнєві уміння,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400" dirty="0">
                <a:solidFill>
                  <a:srgbClr val="002060"/>
                </a:solidFill>
              </a:rPr>
              <a:t>розширювати словниковий запас дітей,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400" dirty="0">
                <a:solidFill>
                  <a:srgbClr val="002060"/>
                </a:solidFill>
              </a:rPr>
              <a:t>формувати креативні можливості кожного учня.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C6C072-6817-4695-87B7-8F565880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66" y="47137"/>
            <a:ext cx="4619134" cy="33818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009CED-B4BC-459F-8AAC-A5775182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57" y="3214536"/>
            <a:ext cx="4270343" cy="35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88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9" y="843701"/>
            <a:ext cx="3215760" cy="460499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b="1" dirty="0">
                <a:solidFill>
                  <a:srgbClr val="002060"/>
                </a:solidFill>
              </a:rPr>
              <a:t>Мої педагогічні принципи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Щоб вчити дітей – постійно вчися сам.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800" dirty="0">
              <a:solidFill>
                <a:srgbClr val="002060"/>
              </a:solidFill>
            </a:endParaRP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В кожної дитини є щось хороше – знайди його.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109A67-F96A-444E-B285-77D3E68FA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35" y="843700"/>
            <a:ext cx="4166646" cy="49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07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5" name="Підзаголовок 4">
            <a:extLst>
              <a:ext uri="{FF2B5EF4-FFF2-40B4-BE49-F238E27FC236}">
                <a16:creationId xmlns:a16="http://schemas.microsoft.com/office/drawing/2014/main" id="{2BF9341E-D257-4234-8C87-8F49D672CB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22548"/>
            <a:ext cx="7766936" cy="5128879"/>
          </a:xfrm>
        </p:spPr>
        <p:txBody>
          <a:bodyPr>
            <a:norm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Тема досвіду:« Використання інтерактивних методів навчання на </a:t>
            </a:r>
            <a:r>
              <a:rPr lang="uk-UA" sz="2000" b="1" dirty="0" err="1">
                <a:solidFill>
                  <a:srgbClr val="002060"/>
                </a:solidFill>
              </a:rPr>
              <a:t>уроках</a:t>
            </a:r>
            <a:r>
              <a:rPr lang="uk-UA" sz="2000" b="1" dirty="0">
                <a:solidFill>
                  <a:srgbClr val="002060"/>
                </a:solidFill>
              </a:rPr>
              <a:t> в початковій школі." </a:t>
            </a:r>
          </a:p>
          <a:p>
            <a:pPr algn="l"/>
            <a:r>
              <a:rPr lang="uk-UA" dirty="0">
                <a:solidFill>
                  <a:srgbClr val="002060"/>
                </a:solidFill>
              </a:rPr>
              <a:t>За допомогою інноваційних технологій діти </a:t>
            </a:r>
            <a:r>
              <a:rPr lang="uk-UA" dirty="0" err="1">
                <a:solidFill>
                  <a:srgbClr val="002060"/>
                </a:solidFill>
              </a:rPr>
              <a:t>вчаться</a:t>
            </a:r>
            <a:r>
              <a:rPr lang="uk-UA" dirty="0">
                <a:solidFill>
                  <a:srgbClr val="002060"/>
                </a:solidFill>
              </a:rPr>
              <a:t>:</a:t>
            </a:r>
          </a:p>
          <a:p>
            <a:pPr algn="l"/>
            <a:r>
              <a:rPr lang="uk-UA" dirty="0">
                <a:solidFill>
                  <a:srgbClr val="002060"/>
                </a:solidFill>
              </a:rPr>
              <a:t>дискутувати;</a:t>
            </a:r>
          </a:p>
          <a:p>
            <a:pPr algn="l"/>
            <a:r>
              <a:rPr lang="uk-UA" dirty="0">
                <a:solidFill>
                  <a:srgbClr val="002060"/>
                </a:solidFill>
              </a:rPr>
              <a:t>слухати іншу людину;</a:t>
            </a:r>
          </a:p>
          <a:p>
            <a:pPr algn="l"/>
            <a:r>
              <a:rPr lang="uk-UA" dirty="0">
                <a:solidFill>
                  <a:srgbClr val="002060"/>
                </a:solidFill>
              </a:rPr>
              <a:t>формувати власну думку;</a:t>
            </a:r>
          </a:p>
          <a:p>
            <a:pPr algn="l"/>
            <a:r>
              <a:rPr lang="uk-UA" dirty="0">
                <a:solidFill>
                  <a:srgbClr val="002060"/>
                </a:solidFill>
              </a:rPr>
              <a:t>доводити свою точку зору;</a:t>
            </a:r>
          </a:p>
          <a:p>
            <a:pPr algn="l"/>
            <a:r>
              <a:rPr lang="uk-UA" dirty="0">
                <a:solidFill>
                  <a:srgbClr val="002060"/>
                </a:solidFill>
              </a:rPr>
              <a:t>розвивати навички самостійної роботи.</a:t>
            </a:r>
          </a:p>
          <a:p>
            <a:pPr algn="l"/>
            <a:endParaRPr lang="uk-UA" dirty="0">
              <a:solidFill>
                <a:srgbClr val="002060"/>
              </a:solidFill>
            </a:endParaRPr>
          </a:p>
          <a:p>
            <a:r>
              <a:rPr lang="uk-UA" dirty="0">
                <a:solidFill>
                  <a:srgbClr val="0070C0"/>
                </a:solidFill>
              </a:rPr>
              <a:t>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1F0F2F-FC49-496C-990B-75BE5326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560" y="2875176"/>
            <a:ext cx="5885468" cy="38602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5BCB3-7AE8-4C1A-BCFB-CFB61D39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0" y="3186260"/>
            <a:ext cx="5208711" cy="36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35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8" y="150830"/>
            <a:ext cx="8259102" cy="5995446"/>
          </a:xfrm>
        </p:spPr>
        <p:txBody>
          <a:bodyPr/>
          <a:lstStyle/>
          <a:p>
            <a:pPr algn="l"/>
            <a:r>
              <a:rPr lang="uk-UA" sz="2000" dirty="0">
                <a:solidFill>
                  <a:srgbClr val="002060"/>
                </a:solidFill>
              </a:rPr>
              <a:t>На </a:t>
            </a:r>
            <a:r>
              <a:rPr lang="uk-UA" sz="2000" dirty="0" err="1">
                <a:solidFill>
                  <a:srgbClr val="002060"/>
                </a:solidFill>
              </a:rPr>
              <a:t>уроках</a:t>
            </a:r>
            <a:r>
              <a:rPr lang="uk-UA" sz="2000" dirty="0">
                <a:solidFill>
                  <a:srgbClr val="002060"/>
                </a:solidFill>
              </a:rPr>
              <a:t> використовую такі форми роботи:</a:t>
            </a:r>
          </a:p>
          <a:p>
            <a:pPr lvl="0" algn="l"/>
            <a:r>
              <a:rPr lang="uk-UA" sz="2000" dirty="0">
                <a:solidFill>
                  <a:srgbClr val="002060"/>
                </a:solidFill>
              </a:rPr>
              <a:t>при фронтальній роботі: мікрофон, "мозковий штурм",  незакінчене  речення;</a:t>
            </a:r>
          </a:p>
          <a:p>
            <a:pPr lvl="0" algn="l"/>
            <a:r>
              <a:rPr lang="uk-UA" sz="2000" dirty="0">
                <a:solidFill>
                  <a:srgbClr val="002060"/>
                </a:solidFill>
              </a:rPr>
              <a:t>при кооперативній формі: робота в парах, робота в малих групах;</a:t>
            </a:r>
          </a:p>
          <a:p>
            <a:pPr lvl="0" algn="l"/>
            <a:r>
              <a:rPr lang="uk-UA" sz="2000" dirty="0">
                <a:solidFill>
                  <a:srgbClr val="002060"/>
                </a:solidFill>
              </a:rPr>
              <a:t>при дискусії – метод  " Прес", дебати," </a:t>
            </a:r>
            <a:r>
              <a:rPr lang="uk-UA" sz="2000" dirty="0" err="1">
                <a:solidFill>
                  <a:srgbClr val="002060"/>
                </a:solidFill>
              </a:rPr>
              <a:t>Обери</a:t>
            </a:r>
            <a:r>
              <a:rPr lang="uk-UA" sz="2000" dirty="0">
                <a:solidFill>
                  <a:srgbClr val="002060"/>
                </a:solidFill>
              </a:rPr>
              <a:t> позицію</a:t>
            </a:r>
            <a:r>
              <a:rPr lang="uk-UA" sz="2000" dirty="0"/>
              <a:t>".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800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4E8573-09F0-4699-B7B9-03674148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5" y="2394408"/>
            <a:ext cx="4637987" cy="44635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A401EE-3FBF-4E25-BF02-6609CA544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073" y="2394408"/>
            <a:ext cx="4120888" cy="44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0" y="0"/>
            <a:ext cx="6828541" cy="61462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Жодного уроку без гри.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 У грі розкривається перед дітьми світ. Розкриваються творчі здібності особистості. Без гри немає і не може бути повноцінного розвитку дитини.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451D22-80F6-4BF3-A1AF-952617563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641022"/>
            <a:ext cx="4672160" cy="621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6E2B2-A23E-49FA-BC88-D04778E3B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28" y="2526384"/>
            <a:ext cx="5030771" cy="43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553E2-6CE0-4640-BF5C-CAE7B372A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58220"/>
            <a:ext cx="7766936" cy="970960"/>
          </a:xfrm>
        </p:spPr>
        <p:txBody>
          <a:bodyPr/>
          <a:lstStyle/>
          <a:p>
            <a:r>
              <a:rPr lang="uk-UA" dirty="0"/>
              <a:t>	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B9A3E07-A13E-47AD-9244-D2595106B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4532" y="358220"/>
            <a:ext cx="7633739" cy="5901178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b="1" dirty="0">
                <a:solidFill>
                  <a:srgbClr val="002060"/>
                </a:solidFill>
              </a:rPr>
              <a:t>Виховна робота </a:t>
            </a:r>
            <a:r>
              <a:rPr lang="uk-UA" sz="2800" dirty="0">
                <a:solidFill>
                  <a:srgbClr val="002060"/>
                </a:solidFill>
              </a:rPr>
              <a:t>з класом має не менше значення, ніж навчальна діяльність. 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Основні напрямки виховної роботи: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формування учнівського колективу,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взаєморозуміння,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толерантність,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творчий підхід, </a:t>
            </a:r>
          </a:p>
          <a:p>
            <a:pPr algn="l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співпраця вчитель-батьки.</a:t>
            </a: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800" dirty="0">
                <a:solidFill>
                  <a:srgbClr val="002060"/>
                </a:solidFill>
              </a:rPr>
              <a:t>Діти з великим задоволенням приймають участь у позакласних заходах, дуже активні.</a:t>
            </a:r>
          </a:p>
        </p:txBody>
      </p:sp>
    </p:spTree>
    <p:extLst>
      <p:ext uri="{BB962C8B-B14F-4D97-AF65-F5344CB8AC3E}">
        <p14:creationId xmlns:p14="http://schemas.microsoft.com/office/powerpoint/2010/main" val="502172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331</TotalTime>
  <Words>301</Words>
  <Application>Microsoft Office PowerPoint</Application>
  <PresentationFormat>Широкий екран</PresentationFormat>
  <Paragraphs>58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Т</vt:lpstr>
      <vt:lpstr>Грань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ROZUMNYKY</dc:creator>
  <cp:lastModifiedBy>ROZUMNYKY</cp:lastModifiedBy>
  <cp:revision>26</cp:revision>
  <dcterms:created xsi:type="dcterms:W3CDTF">2024-12-27T09:30:01Z</dcterms:created>
  <dcterms:modified xsi:type="dcterms:W3CDTF">2024-12-30T10:08:06Z</dcterms:modified>
</cp:coreProperties>
</file>