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24.02.2021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24.02.2021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24.02.2021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24.02.2021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24.02.2021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24.02.2021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24.02.2021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24.02.2021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24.02.2021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24.02.2021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24.02.2021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A66AE-81F5-474A-B74B-EE41E9320F19}" type="datetimeFigureOut">
              <a:rPr lang="uk-UA" smtClean="0"/>
              <a:t>24.02.2021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2038" y="0"/>
            <a:ext cx="8424936" cy="1556792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Живуть, Тарасе любий, поміж нас</a:t>
            </a:r>
            <a:br>
              <a:rPr lang="uk-UA" b="1" dirty="0" smtClean="0">
                <a:solidFill>
                  <a:srgbClr val="FF0000"/>
                </a:solidFill>
              </a:rPr>
            </a:br>
            <a:r>
              <a:rPr lang="uk-UA" b="1" dirty="0" smtClean="0">
                <a:solidFill>
                  <a:srgbClr val="FF0000"/>
                </a:solidFill>
              </a:rPr>
              <a:t>І голос твій, і пензель твій, і слово…</a:t>
            </a:r>
            <a:endParaRPr lang="uk-UA" b="1" dirty="0">
              <a:solidFill>
                <a:srgbClr val="FF0000"/>
              </a:solidFill>
            </a:endParaRP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3131840" y="1268760"/>
            <a:ext cx="6012160" cy="1752600"/>
          </a:xfrm>
        </p:spPr>
        <p:txBody>
          <a:bodyPr>
            <a:normAutofit fontScale="85000" lnSpcReduction="20000"/>
          </a:bodyPr>
          <a:lstStyle/>
          <a:p>
            <a:r>
              <a:rPr lang="uk-UA" i="1" dirty="0" smtClean="0">
                <a:solidFill>
                  <a:schemeClr val="tx1"/>
                </a:solidFill>
              </a:rPr>
              <a:t>В сім’ї українській і по всьому світу</a:t>
            </a:r>
          </a:p>
          <a:p>
            <a:r>
              <a:rPr lang="uk-UA" i="1" dirty="0" smtClean="0">
                <a:solidFill>
                  <a:schemeClr val="tx1"/>
                </a:solidFill>
              </a:rPr>
              <a:t>Ти живеш із нами, завжди серед нас.</a:t>
            </a:r>
          </a:p>
          <a:p>
            <a:r>
              <a:rPr lang="uk-UA" i="1" dirty="0" smtClean="0">
                <a:solidFill>
                  <a:schemeClr val="tx1"/>
                </a:solidFill>
              </a:rPr>
              <a:t>Ти дзвениш у пісні, в полум’янім слові,</a:t>
            </a:r>
          </a:p>
          <a:p>
            <a:r>
              <a:rPr lang="uk-UA" i="1" dirty="0" smtClean="0">
                <a:solidFill>
                  <a:schemeClr val="tx1"/>
                </a:solidFill>
              </a:rPr>
              <a:t>В ореолі слави, любий наш Тарас!</a:t>
            </a:r>
            <a:endParaRPr lang="uk-UA" i="1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324" y="4406300"/>
            <a:ext cx="5372089" cy="2417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05" y="2708920"/>
            <a:ext cx="5760640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00160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1251" y="235874"/>
            <a:ext cx="49685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i="1" dirty="0" smtClean="0"/>
              <a:t>Інсценізація з дитинства Тараса</a:t>
            </a:r>
            <a:endParaRPr lang="uk-UA" sz="4000" b="1" i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60648"/>
            <a:ext cx="2839194" cy="63093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32800" y="1844824"/>
            <a:ext cx="34870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i="1" dirty="0" smtClean="0"/>
              <a:t>«Матусю, я буду добрим. </a:t>
            </a:r>
          </a:p>
          <a:p>
            <a:r>
              <a:rPr lang="uk-UA" sz="2000" i="1" dirty="0" smtClean="0"/>
              <a:t>Я хочу, щоб моя свічечка світила найясніше…»</a:t>
            </a:r>
            <a:endParaRPr lang="uk-UA" sz="2000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832694"/>
            <a:ext cx="2899507" cy="4010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774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332656"/>
            <a:ext cx="48965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solidFill>
                  <a:schemeClr val="accent4">
                    <a:lumMod val="75000"/>
                  </a:schemeClr>
                </a:solidFill>
              </a:rPr>
              <a:t>Беру «Кобзар», як хліб, з благоговінням, </a:t>
            </a:r>
          </a:p>
          <a:p>
            <a:r>
              <a:rPr lang="uk-UA" sz="2400" b="1" i="1" dirty="0">
                <a:solidFill>
                  <a:schemeClr val="accent4">
                    <a:lumMod val="75000"/>
                  </a:schemeClr>
                </a:solidFill>
              </a:rPr>
              <a:t>Я</a:t>
            </a:r>
            <a:r>
              <a:rPr lang="uk-UA" sz="2400" b="1" i="1" dirty="0" smtClean="0">
                <a:solidFill>
                  <a:schemeClr val="accent4">
                    <a:lumMod val="75000"/>
                  </a:schemeClr>
                </a:solidFill>
              </a:rPr>
              <a:t>к тисячі людей  «Кобзар» беруть,</a:t>
            </a:r>
          </a:p>
          <a:p>
            <a:r>
              <a:rPr lang="uk-UA" sz="2400" b="1" i="1" dirty="0" smtClean="0">
                <a:solidFill>
                  <a:schemeClr val="accent4">
                    <a:lumMod val="75000"/>
                  </a:schemeClr>
                </a:solidFill>
              </a:rPr>
              <a:t>Поезії великої промінням,</a:t>
            </a:r>
          </a:p>
          <a:p>
            <a:r>
              <a:rPr lang="uk-UA" sz="2400" b="1" i="1" dirty="0" smtClean="0">
                <a:solidFill>
                  <a:schemeClr val="accent4">
                    <a:lumMod val="75000"/>
                  </a:schemeClr>
                </a:solidFill>
              </a:rPr>
              <a:t>Освітлюю душі своєї суть.</a:t>
            </a:r>
            <a:endParaRPr lang="uk-UA" sz="24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189" y="116632"/>
            <a:ext cx="2851568" cy="64533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404664"/>
            <a:ext cx="2774387" cy="6165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01164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76672"/>
            <a:ext cx="48965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/>
              <a:t>На панщині пшеницю жала,</a:t>
            </a:r>
          </a:p>
          <a:p>
            <a:r>
              <a:rPr lang="uk-UA" sz="2400" b="1" i="1" dirty="0" smtClean="0"/>
              <a:t>Стомилася. Не спочивать</a:t>
            </a:r>
          </a:p>
          <a:p>
            <a:r>
              <a:rPr lang="uk-UA" sz="2400" b="1" i="1" dirty="0" smtClean="0"/>
              <a:t>Пішла в снопи, пошкандибала </a:t>
            </a:r>
          </a:p>
          <a:p>
            <a:r>
              <a:rPr lang="uk-UA" sz="2400" b="1" i="1" dirty="0" smtClean="0"/>
              <a:t>Івана, сина, годувать…</a:t>
            </a:r>
            <a:endParaRPr lang="uk-UA" sz="2400" b="1" i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10782"/>
            <a:ext cx="2936405" cy="652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08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017" y="135803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Конкурс читців, творів Т.Г. Шевченка</a:t>
            </a:r>
            <a:endParaRPr lang="uk-UA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399584" y="605878"/>
            <a:ext cx="3744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i="1" dirty="0" smtClean="0"/>
              <a:t>Щовесни, коли тануть сніги,</a:t>
            </a:r>
          </a:p>
          <a:p>
            <a:r>
              <a:rPr lang="uk-UA" i="1" dirty="0" smtClean="0"/>
              <a:t>І на рясті засяє веселка,</a:t>
            </a:r>
          </a:p>
          <a:p>
            <a:r>
              <a:rPr lang="uk-UA" i="1" dirty="0" smtClean="0"/>
              <a:t>Повні сил і живої снаги,</a:t>
            </a:r>
          </a:p>
          <a:p>
            <a:r>
              <a:rPr lang="uk-UA" i="1" dirty="0" smtClean="0"/>
              <a:t>Ми вшановуєм пам’ять Шевченка.</a:t>
            </a:r>
            <a:endParaRPr lang="uk-UA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31" y="920593"/>
            <a:ext cx="2288333" cy="50851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632" y="1016067"/>
            <a:ext cx="2434448" cy="54098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79304" y="4869160"/>
            <a:ext cx="2520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rgbClr val="FFC000"/>
                </a:solidFill>
              </a:rPr>
              <a:t>«Миють дні, минають ночі»</a:t>
            </a:r>
            <a:endParaRPr lang="uk-UA" sz="2000" b="1" dirty="0">
              <a:solidFill>
                <a:srgbClr val="FFC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9931" y="5253880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FFC000"/>
                </a:solidFill>
              </a:rPr>
              <a:t>«Мені тринадцятий минало»</a:t>
            </a:r>
            <a:endParaRPr lang="uk-UA" b="1" dirty="0">
              <a:solidFill>
                <a:srgbClr val="FFC00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03" t="-7099" r="5203" b="27044"/>
          <a:stretch/>
        </p:blipFill>
        <p:spPr>
          <a:xfrm>
            <a:off x="5652120" y="1601681"/>
            <a:ext cx="2551162" cy="4238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5899026" y="5392379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FFC000"/>
                </a:solidFill>
              </a:rPr>
              <a:t>«Встала весна»</a:t>
            </a:r>
            <a:endParaRPr lang="uk-UA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82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2450351" cy="54452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03648" y="5052591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FFC000"/>
                </a:solidFill>
              </a:rPr>
              <a:t>«Заповіт»</a:t>
            </a:r>
            <a:endParaRPr lang="uk-UA" b="1" dirty="0">
              <a:solidFill>
                <a:srgbClr val="FFC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828" b="18354"/>
          <a:stretch/>
        </p:blipFill>
        <p:spPr>
          <a:xfrm>
            <a:off x="3028950" y="0"/>
            <a:ext cx="3086100" cy="56338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19872" y="5065167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FFC000"/>
                </a:solidFill>
              </a:rPr>
              <a:t>«І золотої й дорогої»</a:t>
            </a:r>
            <a:endParaRPr lang="uk-UA" b="1" dirty="0">
              <a:solidFill>
                <a:srgbClr val="FFC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7" b="15699"/>
          <a:stretch/>
        </p:blipFill>
        <p:spPr>
          <a:xfrm>
            <a:off x="6300192" y="188640"/>
            <a:ext cx="2843808" cy="548034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23728" y="6237312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/>
          </a:p>
        </p:txBody>
      </p:sp>
      <p:sp>
        <p:nvSpPr>
          <p:cNvPr id="8" name="Прямокутник 7"/>
          <p:cNvSpPr/>
          <p:nvPr/>
        </p:nvSpPr>
        <p:spPr>
          <a:xfrm>
            <a:off x="6300192" y="1087869"/>
            <a:ext cx="28775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solidFill>
                  <a:srgbClr val="FFFF00"/>
                </a:solidFill>
              </a:rPr>
              <a:t>«За сонцем хмаронька пливе»</a:t>
            </a:r>
          </a:p>
        </p:txBody>
      </p:sp>
    </p:spTree>
    <p:extLst>
      <p:ext uri="{BB962C8B-B14F-4D97-AF65-F5344CB8AC3E}">
        <p14:creationId xmlns:p14="http://schemas.microsoft.com/office/powerpoint/2010/main" val="2711702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94" r="27903"/>
          <a:stretch/>
        </p:blipFill>
        <p:spPr>
          <a:xfrm>
            <a:off x="64824" y="3275150"/>
            <a:ext cx="3414710" cy="35815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26" t="179" r="20806" b="-179"/>
          <a:stretch/>
        </p:blipFill>
        <p:spPr>
          <a:xfrm>
            <a:off x="6115050" y="476672"/>
            <a:ext cx="2923688" cy="365788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92" r="5078" b="14624"/>
          <a:stretch/>
        </p:blipFill>
        <p:spPr>
          <a:xfrm>
            <a:off x="3405552" y="1320229"/>
            <a:ext cx="2929398" cy="51766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25213" y="316588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rgbClr val="002060"/>
                </a:solidFill>
              </a:rPr>
              <a:t>«Садок вишневий коло хати»</a:t>
            </a:r>
            <a:endParaRPr lang="uk-UA" sz="20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59464" y="134968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FFFF00"/>
                </a:solidFill>
              </a:rPr>
              <a:t>«Село»</a:t>
            </a:r>
            <a:endParaRPr lang="uk-UA" b="1" dirty="0">
              <a:solidFill>
                <a:srgbClr val="FFFF0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36" r="23549"/>
          <a:stretch/>
        </p:blipFill>
        <p:spPr>
          <a:xfrm>
            <a:off x="174744" y="0"/>
            <a:ext cx="3194869" cy="322959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4824" y="-36676"/>
            <a:ext cx="3991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FFFF00"/>
                </a:solidFill>
              </a:rPr>
              <a:t>«Садок вишневий коло хати»</a:t>
            </a:r>
            <a:endParaRPr lang="uk-UA" b="1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60232" y="3795183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FFFF00"/>
                </a:solidFill>
              </a:rPr>
              <a:t>«І досі сниться»</a:t>
            </a:r>
            <a:endParaRPr lang="uk-UA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335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92" b="13333"/>
          <a:stretch/>
        </p:blipFill>
        <p:spPr>
          <a:xfrm>
            <a:off x="611560" y="224215"/>
            <a:ext cx="2743414" cy="468052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32" b="6022"/>
          <a:stretch/>
        </p:blipFill>
        <p:spPr>
          <a:xfrm>
            <a:off x="2987824" y="1124743"/>
            <a:ext cx="2857224" cy="539356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391" b="24242"/>
          <a:stretch/>
        </p:blipFill>
        <p:spPr>
          <a:xfrm>
            <a:off x="5679140" y="1134708"/>
            <a:ext cx="2879971" cy="49685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22726" y="500993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FFFF00"/>
                </a:solidFill>
              </a:rPr>
              <a:t>« Село на нашій Україні…»</a:t>
            </a:r>
            <a:endParaRPr lang="uk-UA" b="1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90569" y="1205839"/>
            <a:ext cx="27026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FFC000"/>
                </a:solidFill>
              </a:rPr>
              <a:t>«За сонцем хмаронька пливе»</a:t>
            </a:r>
            <a:endParaRPr lang="uk-UA" b="1" dirty="0">
              <a:solidFill>
                <a:srgbClr val="FFC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27457" y="1852170"/>
            <a:ext cx="2183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FFFF00"/>
                </a:solidFill>
              </a:rPr>
              <a:t>«На Великдень, на соломі»</a:t>
            </a:r>
            <a:endParaRPr lang="uk-UA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6752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1143359"/>
            <a:ext cx="65527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i="1" dirty="0" smtClean="0">
                <a:solidFill>
                  <a:srgbClr val="FF0000"/>
                </a:solidFill>
              </a:rPr>
              <a:t>«І ми з гордістю можемо сказати:</a:t>
            </a:r>
          </a:p>
          <a:p>
            <a:pPr algn="ctr"/>
            <a:r>
              <a:rPr lang="uk-UA" sz="3600" b="1" i="1" dirty="0" smtClean="0">
                <a:solidFill>
                  <a:srgbClr val="FF0000"/>
                </a:solidFill>
              </a:rPr>
              <a:t>Спи спокійно, поет,</a:t>
            </a:r>
          </a:p>
          <a:p>
            <a:pPr algn="ctr"/>
            <a:r>
              <a:rPr lang="uk-UA" sz="3600" b="1" i="1" dirty="0" smtClean="0">
                <a:solidFill>
                  <a:srgbClr val="FF0000"/>
                </a:solidFill>
              </a:rPr>
              <a:t>Ми – нащадки твої</a:t>
            </a:r>
          </a:p>
          <a:p>
            <a:pPr algn="ctr"/>
            <a:r>
              <a:rPr lang="uk-UA" sz="3600" b="1" i="1" dirty="0" smtClean="0">
                <a:solidFill>
                  <a:srgbClr val="FF0000"/>
                </a:solidFill>
              </a:rPr>
              <a:t>Пронесли крізь віки твоє ім’я,</a:t>
            </a:r>
          </a:p>
          <a:p>
            <a:pPr algn="ctr"/>
            <a:r>
              <a:rPr lang="uk-UA" sz="3600" b="1" i="1" dirty="0" smtClean="0">
                <a:solidFill>
                  <a:srgbClr val="FF0000"/>
                </a:solidFill>
              </a:rPr>
              <a:t>Крізь колючі вітри, крізь жорстокі бої</a:t>
            </a:r>
          </a:p>
          <a:p>
            <a:pPr algn="ctr"/>
            <a:r>
              <a:rPr lang="uk-UA" sz="3600" b="1" i="1" dirty="0" smtClean="0">
                <a:solidFill>
                  <a:srgbClr val="FF0000"/>
                </a:solidFill>
              </a:rPr>
              <a:t>України сини незборимі.»</a:t>
            </a:r>
            <a:endParaRPr lang="uk-UA" sz="36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5472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241</Words>
  <Application>Microsoft Office PowerPoint</Application>
  <PresentationFormat>Екран (4:3)</PresentationFormat>
  <Paragraphs>40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9</vt:i4>
      </vt:variant>
    </vt:vector>
  </HeadingPairs>
  <TitlesOfParts>
    <vt:vector size="10" baseType="lpstr">
      <vt:lpstr>Тема Office</vt:lpstr>
      <vt:lpstr>Живуть, Тарасе любий, поміж нас І голос твій, і пензель твій, і слово…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Живуть, Тарасе любий, поміж нас І голос твій, і пензель твій, і слово…</dc:title>
  <dc:creator>Sara Yasmeen (Wipro Technologies)</dc:creator>
  <cp:lastModifiedBy>Student-pc</cp:lastModifiedBy>
  <cp:revision>8</cp:revision>
  <dcterms:created xsi:type="dcterms:W3CDTF">2010-02-23T11:30:32Z</dcterms:created>
  <dcterms:modified xsi:type="dcterms:W3CDTF">2021-02-24T10:39:50Z</dcterms:modified>
</cp:coreProperties>
</file>